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5837-7422-4D4D-B6FB-57D7EB4F6147}" type="datetimeFigureOut">
              <a:rPr lang="it-IT" smtClean="0"/>
              <a:pPr/>
              <a:t>26/02/2016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D928-8E3E-48E2-B3B7-6276980F99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5837-7422-4D4D-B6FB-57D7EB4F6147}" type="datetimeFigureOut">
              <a:rPr lang="it-IT" smtClean="0"/>
              <a:pPr/>
              <a:t>26/02/2016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D928-8E3E-48E2-B3B7-6276980F99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5837-7422-4D4D-B6FB-57D7EB4F6147}" type="datetimeFigureOut">
              <a:rPr lang="it-IT" smtClean="0"/>
              <a:pPr/>
              <a:t>26/02/2016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D928-8E3E-48E2-B3B7-6276980F99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5837-7422-4D4D-B6FB-57D7EB4F6147}" type="datetimeFigureOut">
              <a:rPr lang="it-IT" smtClean="0"/>
              <a:pPr/>
              <a:t>26/02/2016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D928-8E3E-48E2-B3B7-6276980F99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5837-7422-4D4D-B6FB-57D7EB4F6147}" type="datetimeFigureOut">
              <a:rPr lang="it-IT" smtClean="0"/>
              <a:pPr/>
              <a:t>26/02/2016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D928-8E3E-48E2-B3B7-6276980F99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5837-7422-4D4D-B6FB-57D7EB4F6147}" type="datetimeFigureOut">
              <a:rPr lang="it-IT" smtClean="0"/>
              <a:pPr/>
              <a:t>26/02/2016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D928-8E3E-48E2-B3B7-6276980F99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5837-7422-4D4D-B6FB-57D7EB4F6147}" type="datetimeFigureOut">
              <a:rPr lang="it-IT" smtClean="0"/>
              <a:pPr/>
              <a:t>26/02/2016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D928-8E3E-48E2-B3B7-6276980F99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5837-7422-4D4D-B6FB-57D7EB4F6147}" type="datetimeFigureOut">
              <a:rPr lang="it-IT" smtClean="0"/>
              <a:pPr/>
              <a:t>26/02/2016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D928-8E3E-48E2-B3B7-6276980F99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5837-7422-4D4D-B6FB-57D7EB4F6147}" type="datetimeFigureOut">
              <a:rPr lang="it-IT" smtClean="0"/>
              <a:pPr/>
              <a:t>26/02/2016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D928-8E3E-48E2-B3B7-6276980F99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5837-7422-4D4D-B6FB-57D7EB4F6147}" type="datetimeFigureOut">
              <a:rPr lang="it-IT" smtClean="0"/>
              <a:pPr/>
              <a:t>26/02/2016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D928-8E3E-48E2-B3B7-6276980F99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5837-7422-4D4D-B6FB-57D7EB4F6147}" type="datetimeFigureOut">
              <a:rPr lang="it-IT" smtClean="0"/>
              <a:pPr/>
              <a:t>26/02/2016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D928-8E3E-48E2-B3B7-6276980F99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3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E5837-7422-4D4D-B6FB-57D7EB4F6147}" type="datetimeFigureOut">
              <a:rPr lang="it-IT" smtClean="0"/>
              <a:pPr/>
              <a:t>26/02/2016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BD928-8E3E-48E2-B3B7-6276980F99C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836712"/>
            <a:ext cx="8496944" cy="2763738"/>
          </a:xfrm>
        </p:spPr>
        <p:txBody>
          <a:bodyPr>
            <a:normAutofit fontScale="90000"/>
          </a:bodyPr>
          <a:lstStyle/>
          <a:p>
            <a:r>
              <a:rPr lang="it-IT" sz="5300" b="1" u="sng" dirty="0" smtClean="0"/>
              <a:t>Tu </a:t>
            </a:r>
            <a:r>
              <a:rPr lang="it-IT" sz="5300" b="1" u="sng" dirty="0"/>
              <a:t>sei mio </a:t>
            </a:r>
            <a:r>
              <a:rPr lang="it-IT" sz="5300" b="1" u="sng" dirty="0" smtClean="0"/>
              <a:t>figlio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 </a:t>
            </a:r>
            <a:br>
              <a:rPr lang="it-IT" b="1" dirty="0" smtClean="0"/>
            </a:br>
            <a:r>
              <a:rPr lang="it-IT" b="1" i="1" dirty="0" smtClean="0"/>
              <a:t>Cosa </a:t>
            </a:r>
            <a:r>
              <a:rPr lang="it-IT" b="1" i="1" dirty="0"/>
              <a:t>significa essere </a:t>
            </a:r>
            <a:r>
              <a:rPr lang="it-IT" b="1" i="1" dirty="0" smtClean="0"/>
              <a:t>genitori e figli </a:t>
            </a:r>
            <a:r>
              <a:rPr lang="it-IT" b="1" i="1" dirty="0"/>
              <a:t>nella famiglia contemporanea.</a:t>
            </a:r>
            <a:r>
              <a:rPr lang="it-IT" i="1" dirty="0"/>
              <a:t/>
            </a:r>
            <a:br>
              <a:rPr lang="it-IT" i="1" dirty="0"/>
            </a:br>
            <a:endParaRPr lang="it-IT" i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411760" y="4005064"/>
            <a:ext cx="6552728" cy="2664296"/>
          </a:xfrm>
        </p:spPr>
        <p:txBody>
          <a:bodyPr>
            <a:normAutofit/>
          </a:bodyPr>
          <a:lstStyle/>
          <a:p>
            <a:pPr algn="r"/>
            <a:r>
              <a:rPr lang="it-IT" b="1" i="1" dirty="0" smtClean="0">
                <a:solidFill>
                  <a:schemeClr val="bg1">
                    <a:lumMod val="50000"/>
                  </a:schemeClr>
                </a:solidFill>
              </a:rPr>
              <a:t>A cura di</a:t>
            </a:r>
          </a:p>
          <a:p>
            <a:pPr algn="r"/>
            <a:r>
              <a:rPr lang="it-IT" b="1" i="1" dirty="0" smtClean="0">
                <a:solidFill>
                  <a:schemeClr val="bg1">
                    <a:lumMod val="50000"/>
                  </a:schemeClr>
                </a:solidFill>
              </a:rPr>
              <a:t>Dott.ssa Ambra Proietti</a:t>
            </a:r>
          </a:p>
          <a:p>
            <a:pPr algn="r"/>
            <a:r>
              <a:rPr lang="it-IT" b="1" i="1" dirty="0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it-IT" b="1" i="1" dirty="0" smtClean="0">
                <a:solidFill>
                  <a:schemeClr val="bg1">
                    <a:lumMod val="50000"/>
                  </a:schemeClr>
                </a:solidFill>
              </a:rPr>
              <a:t>sicologa</a:t>
            </a:r>
            <a:endParaRPr lang="it-IT" b="1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u="sng" dirty="0"/>
              <a:t>Cosa </a:t>
            </a:r>
            <a:r>
              <a:rPr lang="it-IT" u="sng" dirty="0" smtClean="0"/>
              <a:t>succede dalla </a:t>
            </a:r>
            <a:r>
              <a:rPr lang="it-IT" u="sng" dirty="0"/>
              <a:t>parte del </a:t>
            </a:r>
            <a:r>
              <a:rPr lang="it-IT" u="sng" dirty="0" smtClean="0"/>
              <a:t>figlio</a:t>
            </a:r>
            <a:r>
              <a:rPr lang="it-IT" dirty="0" smtClean="0"/>
              <a:t>?</a:t>
            </a:r>
            <a:endParaRPr lang="it-IT" dirty="0"/>
          </a:p>
        </p:txBody>
      </p:sp>
      <p:pic>
        <p:nvPicPr>
          <p:cNvPr id="4" name="Segnaposto contenuto 3" descr="20150402_puberta-prepubert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916832"/>
            <a:ext cx="7526753" cy="2600151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u="sng" dirty="0" smtClean="0"/>
              <a:t>Alienazione </a:t>
            </a:r>
            <a:endParaRPr lang="it-IT" u="sng" dirty="0"/>
          </a:p>
        </p:txBody>
      </p:sp>
      <p:pic>
        <p:nvPicPr>
          <p:cNvPr id="4" name="Segnaposto contenuto 3" descr="evian_guardarsi_allo_specchio_e_tornare_bambini_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8762" y="2215356"/>
            <a:ext cx="6086475" cy="329565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u="sng" dirty="0" smtClean="0"/>
              <a:t>Separazione</a:t>
            </a:r>
            <a:endParaRPr lang="it-IT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Il secondo </a:t>
            </a:r>
            <a:r>
              <a:rPr lang="it-IT" dirty="0" smtClean="0"/>
              <a:t>momento </a:t>
            </a:r>
            <a:r>
              <a:rPr lang="it-IT" dirty="0"/>
              <a:t>della Separazione prevede che il soggetto si </a:t>
            </a:r>
            <a:r>
              <a:rPr lang="it-IT" dirty="0" smtClean="0"/>
              <a:t>allontani da </a:t>
            </a:r>
            <a:r>
              <a:rPr lang="it-IT" dirty="0"/>
              <a:t>questa immagine completamente costruita </a:t>
            </a:r>
            <a:r>
              <a:rPr lang="it-IT" dirty="0" smtClean="0"/>
              <a:t>dall’Altro.  Interpretando </a:t>
            </a:r>
            <a:r>
              <a:rPr lang="it-IT" dirty="0"/>
              <a:t>il proprio </a:t>
            </a:r>
            <a:r>
              <a:rPr lang="it-IT" dirty="0" smtClean="0"/>
              <a:t>destino, realizzandolo </a:t>
            </a:r>
            <a:r>
              <a:rPr lang="it-IT" dirty="0"/>
              <a:t>secondo un’unicità che è assolutamente </a:t>
            </a:r>
            <a:r>
              <a:rPr lang="it-IT" dirty="0" smtClean="0"/>
              <a:t>vitale, </a:t>
            </a:r>
            <a:r>
              <a:rPr lang="it-IT" dirty="0"/>
              <a:t>perché rende ciascuno protagonista della propria vicenda umana.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“</a:t>
            </a:r>
            <a:r>
              <a:rPr lang="it-IT" dirty="0" err="1" smtClean="0"/>
              <a:t>…</a:t>
            </a:r>
            <a:r>
              <a:rPr lang="it-IT" sz="3600" b="1" i="1" dirty="0" err="1" smtClean="0"/>
              <a:t>Il</a:t>
            </a:r>
            <a:r>
              <a:rPr lang="it-IT" sz="3600" b="1" i="1" dirty="0" smtClean="0"/>
              <a:t> </a:t>
            </a:r>
            <a:r>
              <a:rPr lang="it-IT" sz="3600" b="1" i="1" dirty="0"/>
              <a:t>sintomo del bambino si trova nella condizione di rispondere a ciò che di sintomatico c’è nella struttura familiare</a:t>
            </a:r>
            <a:r>
              <a:rPr lang="it-IT" sz="3600" b="1" i="1" dirty="0" smtClean="0"/>
              <a:t>”</a:t>
            </a:r>
          </a:p>
          <a:p>
            <a:pPr>
              <a:buNone/>
            </a:pPr>
            <a:endParaRPr lang="it-IT" sz="3600" dirty="0"/>
          </a:p>
          <a:p>
            <a:pPr algn="r">
              <a:buNone/>
            </a:pPr>
            <a:r>
              <a:rPr lang="it-IT" sz="3600" b="1" dirty="0" smtClean="0"/>
              <a:t>-J. </a:t>
            </a:r>
            <a:r>
              <a:rPr lang="it-IT" sz="3600" b="1" dirty="0" err="1" smtClean="0"/>
              <a:t>Lacan-</a:t>
            </a:r>
            <a:endParaRPr lang="it-IT" sz="3600" b="1" dirty="0" smtClean="0"/>
          </a:p>
          <a:p>
            <a:pPr>
              <a:buNone/>
            </a:pPr>
            <a:endParaRPr lang="it-IT" sz="2800" dirty="0" smtClean="0"/>
          </a:p>
          <a:p>
            <a:pPr algn="r">
              <a:buNone/>
            </a:pPr>
            <a:endParaRPr lang="it-IT" sz="2800" dirty="0" smtClean="0"/>
          </a:p>
          <a:p>
            <a:pPr algn="r">
              <a:buNone/>
            </a:pPr>
            <a:endParaRPr lang="it-IT" sz="2800" dirty="0"/>
          </a:p>
          <a:p>
            <a:pPr algn="r">
              <a:buNone/>
            </a:pPr>
            <a:r>
              <a:rPr lang="it-IT" sz="2800" i="1" dirty="0" smtClean="0"/>
              <a:t>-Note </a:t>
            </a:r>
            <a:r>
              <a:rPr lang="it-IT" sz="2800" i="1" dirty="0" smtClean="0"/>
              <a:t>sul bambino, 1969</a:t>
            </a:r>
            <a:endParaRPr lang="it-IT" sz="2800" i="1" dirty="0"/>
          </a:p>
        </p:txBody>
      </p:sp>
      <p:pic>
        <p:nvPicPr>
          <p:cNvPr id="4" name="Immagine 3" descr="laca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140968"/>
            <a:ext cx="3749402" cy="248210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u="sng" dirty="0" smtClean="0"/>
              <a:t>Il sintomo del figlio </a:t>
            </a:r>
            <a:r>
              <a:rPr lang="it-IT" dirty="0" smtClean="0"/>
              <a:t>ha 2 versanti </a:t>
            </a:r>
            <a:r>
              <a:rPr lang="it-IT" dirty="0" smtClean="0"/>
              <a:t>: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Fa </a:t>
            </a:r>
            <a:r>
              <a:rPr lang="it-IT" dirty="0"/>
              <a:t>emergere una verità rimossa che spinge il figlio ad uno strappo con l’altro genitoriale</a:t>
            </a:r>
          </a:p>
          <a:p>
            <a:pPr lvl="0"/>
            <a:r>
              <a:rPr lang="it-IT" dirty="0"/>
              <a:t>Il sintomo sorge al posto di questa verità rimossa tappando qualsiasi possibilità di uscita a questa verità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5400" b="1" u="sng" dirty="0" smtClean="0"/>
              <a:t>GRAZIE PER </a:t>
            </a:r>
            <a:r>
              <a:rPr lang="it-IT" sz="5400" b="1" u="sng" dirty="0" smtClean="0"/>
              <a:t>L’ATTENZIONE!</a:t>
            </a:r>
            <a:endParaRPr lang="it-IT" sz="5400" b="1" u="sng" dirty="0" smtClean="0"/>
          </a:p>
          <a:p>
            <a:pPr algn="ctr">
              <a:buNone/>
            </a:pPr>
            <a:endParaRPr lang="it-IT" sz="5400" b="1" u="sng" dirty="0"/>
          </a:p>
          <a:p>
            <a:pPr algn="r">
              <a:buNone/>
            </a:pPr>
            <a:endParaRPr lang="it-IT" sz="2400" dirty="0" smtClean="0"/>
          </a:p>
          <a:p>
            <a:pPr algn="r">
              <a:buNone/>
            </a:pPr>
            <a:endParaRPr lang="it-IT" sz="2400" dirty="0" smtClean="0"/>
          </a:p>
          <a:p>
            <a:pPr algn="r">
              <a:buNone/>
            </a:pPr>
            <a:endParaRPr lang="it-IT" sz="2400" dirty="0" smtClean="0"/>
          </a:p>
          <a:p>
            <a:pPr algn="r">
              <a:buNone/>
            </a:pPr>
            <a:r>
              <a:rPr lang="it-IT" sz="2400" dirty="0" smtClean="0"/>
              <a:t>Dott.ssa Ambra Proietti</a:t>
            </a:r>
          </a:p>
          <a:p>
            <a:pPr algn="r">
              <a:buNone/>
            </a:pPr>
            <a:r>
              <a:rPr lang="it-IT" sz="2400" dirty="0" smtClean="0"/>
              <a:t>proiettiambra@gmail.com </a:t>
            </a:r>
            <a:endParaRPr lang="it-IT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it-IT" dirty="0"/>
              <a:t>“</a:t>
            </a:r>
            <a:r>
              <a:rPr lang="it-IT" dirty="0" err="1"/>
              <a:t>…</a:t>
            </a:r>
            <a:r>
              <a:rPr lang="it-IT" sz="3600" i="1" dirty="0" err="1"/>
              <a:t>quello</a:t>
            </a:r>
            <a:r>
              <a:rPr lang="it-IT" sz="3600" i="1" dirty="0"/>
              <a:t> dello psicanalizzare sembra essere il terzo dei mestieri impossibili il cui esito insoddisfacente è evidente. Gli altri due, noti da tempo, sono quelli dell’educare e del governare”.</a:t>
            </a:r>
          </a:p>
          <a:p>
            <a:pPr>
              <a:buNone/>
            </a:pPr>
            <a:endParaRPr lang="it-IT" dirty="0" smtClean="0"/>
          </a:p>
          <a:p>
            <a:pPr algn="r">
              <a:buNone/>
            </a:pPr>
            <a:r>
              <a:rPr lang="it-IT" dirty="0"/>
              <a:t> </a:t>
            </a:r>
            <a:r>
              <a:rPr lang="it-IT" dirty="0" smtClean="0"/>
              <a:t>                        </a:t>
            </a:r>
            <a:r>
              <a:rPr lang="it-IT" dirty="0" err="1" smtClean="0"/>
              <a:t>-S</a:t>
            </a:r>
            <a:r>
              <a:rPr lang="it-IT" dirty="0" smtClean="0"/>
              <a:t>. </a:t>
            </a:r>
            <a:r>
              <a:rPr lang="it-IT" dirty="0" err="1" smtClean="0"/>
              <a:t>Freud-</a:t>
            </a:r>
            <a:endParaRPr lang="it-IT" dirty="0" smtClean="0"/>
          </a:p>
          <a:p>
            <a:pPr algn="r">
              <a:buNone/>
            </a:pPr>
            <a:endParaRPr lang="it-IT" sz="2400" dirty="0" smtClean="0"/>
          </a:p>
          <a:p>
            <a:pPr>
              <a:buNone/>
            </a:pPr>
            <a:endParaRPr lang="it-IT" sz="2400" dirty="0"/>
          </a:p>
          <a:p>
            <a:pPr algn="r">
              <a:buNone/>
            </a:pPr>
            <a:r>
              <a:rPr lang="it-IT" sz="2400" smtClean="0"/>
              <a:t>-Analisi </a:t>
            </a:r>
            <a:r>
              <a:rPr lang="it-IT" sz="2400" dirty="0" smtClean="0"/>
              <a:t>terminabile e interminabile, 1936</a:t>
            </a:r>
            <a:endParaRPr lang="it-IT" sz="2400" dirty="0"/>
          </a:p>
        </p:txBody>
      </p:sp>
      <p:pic>
        <p:nvPicPr>
          <p:cNvPr id="4" name="Immagine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3861048"/>
            <a:ext cx="2793107" cy="2028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u="sng" dirty="0" smtClean="0"/>
              <a:t>Cos’è la famiglia?</a:t>
            </a:r>
            <a:endParaRPr lang="it-IT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9971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La </a:t>
            </a:r>
            <a:r>
              <a:rPr lang="it-IT" dirty="0" smtClean="0"/>
              <a:t>famiglia è un nucleo </a:t>
            </a:r>
            <a:r>
              <a:rPr lang="it-IT" dirty="0"/>
              <a:t>comunitario elementare che unisce due individui e la loro prole.</a:t>
            </a:r>
          </a:p>
          <a:p>
            <a:pPr>
              <a:buNone/>
            </a:pPr>
            <a:r>
              <a:rPr lang="it-IT" dirty="0"/>
              <a:t>Tra tutti i gruppi umani, la famiglia gioca un ruolo primordiale nella trasmissione della cultura, dell’educazione, nella repressione degli istinti e nell’acquisizione del </a:t>
            </a:r>
            <a:r>
              <a:rPr lang="it-IT" dirty="0" smtClean="0"/>
              <a:t>linguaggio. </a:t>
            </a:r>
          </a:p>
          <a:p>
            <a:pPr>
              <a:buNone/>
            </a:pPr>
            <a:r>
              <a:rPr lang="it-IT" dirty="0" smtClean="0"/>
              <a:t>E</a:t>
            </a:r>
            <a:r>
              <a:rPr lang="it-IT" dirty="0"/>
              <a:t>’ attraverso la famiglia che l’individuo diventa tale ed entra a far parte della società.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Funzioni </a:t>
            </a:r>
            <a:r>
              <a:rPr lang="it-IT" dirty="0" smtClean="0"/>
              <a:t>Familiari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                                </a:t>
            </a:r>
            <a:r>
              <a:rPr lang="it-IT" dirty="0"/>
              <a:t>Madre </a:t>
            </a:r>
          </a:p>
          <a:p>
            <a:pPr>
              <a:buNone/>
            </a:pPr>
            <a:r>
              <a:rPr lang="it-IT" dirty="0"/>
              <a:t> </a:t>
            </a:r>
          </a:p>
          <a:p>
            <a:pPr>
              <a:buNone/>
            </a:pPr>
            <a:r>
              <a:rPr lang="it-IT" dirty="0"/>
              <a:t> </a:t>
            </a:r>
          </a:p>
          <a:p>
            <a:pPr>
              <a:buNone/>
            </a:pPr>
            <a:r>
              <a:rPr lang="it-IT" dirty="0"/>
              <a:t> </a:t>
            </a:r>
          </a:p>
          <a:p>
            <a:pPr>
              <a:buNone/>
            </a:pPr>
            <a:r>
              <a:rPr lang="it-IT" dirty="0"/>
              <a:t>                           </a:t>
            </a:r>
          </a:p>
          <a:p>
            <a:pPr>
              <a:buNone/>
            </a:pPr>
            <a:r>
              <a:rPr lang="it-IT" dirty="0"/>
              <a:t>   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 </a:t>
            </a:r>
            <a:r>
              <a:rPr lang="it-IT" dirty="0" smtClean="0"/>
              <a:t>          </a:t>
            </a:r>
            <a:r>
              <a:rPr lang="it-IT" dirty="0" smtClean="0"/>
              <a:t> </a:t>
            </a:r>
            <a:r>
              <a:rPr lang="it-IT" dirty="0" smtClean="0"/>
              <a:t>Figlio                                        Padre</a:t>
            </a:r>
            <a:endParaRPr lang="it-IT" dirty="0"/>
          </a:p>
        </p:txBody>
      </p:sp>
      <p:sp>
        <p:nvSpPr>
          <p:cNvPr id="4" name="Triangolo isoscele 3"/>
          <p:cNvSpPr/>
          <p:nvPr/>
        </p:nvSpPr>
        <p:spPr>
          <a:xfrm>
            <a:off x="2843808" y="2204864"/>
            <a:ext cx="2952328" cy="338437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Freud dava 2 notizie ai genitori: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 </a:t>
            </a:r>
          </a:p>
          <a:p>
            <a:pPr lvl="0"/>
            <a:r>
              <a:rPr lang="it-IT" dirty="0"/>
              <a:t>La prima piuttosto disarmante annoverando il “mestiere” del genitore  tra i 3 mestieri impossibili insieme a governare e psicoanalizzare.</a:t>
            </a:r>
          </a:p>
          <a:p>
            <a:pPr lvl="0"/>
            <a:r>
              <a:rPr lang="it-IT" dirty="0"/>
              <a:t>La seconda notizia più rincuorante è che i migliori tra loro sono quelli consapevoli di questa impossibilità.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it-IT" b="1" dirty="0" err="1"/>
              <a:t>Genitore-legge</a:t>
            </a:r>
            <a:r>
              <a:rPr lang="it-IT" dirty="0"/>
              <a:t>: cioè il genitore che crede di poter incarnare la legge (</a:t>
            </a:r>
            <a:r>
              <a:rPr lang="it-IT" dirty="0" err="1"/>
              <a:t>legge</a:t>
            </a:r>
            <a:r>
              <a:rPr lang="it-IT" dirty="0"/>
              <a:t> che spesso non vale per se stesso) che </a:t>
            </a:r>
            <a:r>
              <a:rPr lang="it-IT" dirty="0" smtClean="0"/>
              <a:t>pretende </a:t>
            </a:r>
            <a:r>
              <a:rPr lang="it-IT" dirty="0"/>
              <a:t>di spiegare il senso della vita dei figli perché se ne </a:t>
            </a:r>
            <a:r>
              <a:rPr lang="it-IT" dirty="0" smtClean="0"/>
              <a:t>sente proprietario, </a:t>
            </a:r>
            <a:r>
              <a:rPr lang="it-IT" dirty="0"/>
              <a:t>che </a:t>
            </a:r>
            <a:r>
              <a:rPr lang="it-IT" dirty="0" smtClean="0"/>
              <a:t>nega </a:t>
            </a:r>
            <a:r>
              <a:rPr lang="it-IT" dirty="0"/>
              <a:t>la </a:t>
            </a:r>
            <a:r>
              <a:rPr lang="it-IT" dirty="0" smtClean="0"/>
              <a:t>sua</a:t>
            </a:r>
            <a:r>
              <a:rPr lang="it-IT" dirty="0" smtClean="0"/>
              <a:t> </a:t>
            </a:r>
            <a:r>
              <a:rPr lang="it-IT" dirty="0"/>
              <a:t>insufficienza o gli </a:t>
            </a:r>
            <a:r>
              <a:rPr lang="it-IT" dirty="0" smtClean="0"/>
              <a:t>errori</a:t>
            </a:r>
            <a:r>
              <a:rPr lang="it-IT" dirty="0" smtClean="0"/>
              <a:t>. Il genitore legge</a:t>
            </a:r>
            <a:r>
              <a:rPr lang="it-IT" dirty="0" smtClean="0"/>
              <a:t> ha la </a:t>
            </a:r>
            <a:r>
              <a:rPr lang="it-IT" dirty="0"/>
              <a:t>verità in tasca e l’ultima parola su tutto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  <p:pic>
        <p:nvPicPr>
          <p:cNvPr id="4" name="Immagine 3" descr="mammaarrabbiat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4149080"/>
            <a:ext cx="3390900" cy="2162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793507"/>
          </a:xfrm>
        </p:spPr>
        <p:txBody>
          <a:bodyPr/>
          <a:lstStyle/>
          <a:p>
            <a:r>
              <a:rPr lang="it-IT" b="1" dirty="0" err="1"/>
              <a:t>Genitore-figlio</a:t>
            </a:r>
            <a:r>
              <a:rPr lang="it-IT" dirty="0"/>
              <a:t> : </a:t>
            </a:r>
            <a:r>
              <a:rPr lang="it-IT" dirty="0" smtClean="0"/>
              <a:t>genitore </a:t>
            </a:r>
            <a:r>
              <a:rPr lang="it-IT" dirty="0"/>
              <a:t>che </a:t>
            </a:r>
            <a:r>
              <a:rPr lang="it-IT" dirty="0" smtClean="0"/>
              <a:t>rinuncia </a:t>
            </a:r>
            <a:r>
              <a:rPr lang="it-IT" dirty="0"/>
              <a:t>alla propria funzione perché si </a:t>
            </a:r>
            <a:r>
              <a:rPr lang="it-IT" dirty="0" smtClean="0"/>
              <a:t>pone </a:t>
            </a:r>
            <a:r>
              <a:rPr lang="it-IT" dirty="0"/>
              <a:t>troppo </a:t>
            </a:r>
            <a:r>
              <a:rPr lang="it-IT" dirty="0" smtClean="0"/>
              <a:t>prossimo ai </a:t>
            </a:r>
            <a:r>
              <a:rPr lang="it-IT" dirty="0" smtClean="0"/>
              <a:t>suoi </a:t>
            </a:r>
            <a:r>
              <a:rPr lang="it-IT" dirty="0" smtClean="0"/>
              <a:t>figli</a:t>
            </a:r>
            <a:r>
              <a:rPr lang="it-IT" dirty="0"/>
              <a:t>.  Succede in queste famiglie che siano i figli a dettare le regole anziché subirle, imponendo la loro Legge.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it-IT" b="1" dirty="0" err="1"/>
              <a:t>Genitore-sentimento</a:t>
            </a:r>
            <a:r>
              <a:rPr lang="it-IT" dirty="0"/>
              <a:t>: il genitore attento a salvaguardare i vincoli affettivi a tutti i costi. In questo tipo di famiglia, i figli tendono ad essere rappresentati come appendici ineliminabili della rete familiare. La loro perdita è procrastinata o evitata con tutte le forze.</a:t>
            </a:r>
          </a:p>
          <a:p>
            <a:endParaRPr lang="it-IT" dirty="0"/>
          </a:p>
        </p:txBody>
      </p:sp>
      <p:pic>
        <p:nvPicPr>
          <p:cNvPr id="4" name="Immagine 3" descr="20140515_famigl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3645024"/>
            <a:ext cx="2590445" cy="280518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it-IT" b="1" dirty="0"/>
              <a:t>Genitore –idealizzante</a:t>
            </a:r>
            <a:r>
              <a:rPr lang="it-IT" dirty="0"/>
              <a:t>:  il genitore che investe molto, forse troppo sul proprio figlio. Ciò costituisce un problema poiché i figli sentono di dover corrispondere a un’immagine di sé ideale e quindi estremamente impegnativa e spesso irraggiungibile. Il </a:t>
            </a:r>
            <a:r>
              <a:rPr lang="it-IT" dirty="0" smtClean="0"/>
              <a:t>figlio</a:t>
            </a:r>
            <a:r>
              <a:rPr lang="it-IT" dirty="0" smtClean="0"/>
              <a:t> </a:t>
            </a:r>
            <a:r>
              <a:rPr lang="it-IT" dirty="0"/>
              <a:t>rischia per tanto di diventare per i genitori  un contenitore delle loro difficoltà o una forma di realizzazione, con la conseguenza che gli aspetti affettivi tendono ad annullare la realizzazione autentica di sé.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522</Words>
  <Application>Microsoft Office PowerPoint</Application>
  <PresentationFormat>Presentazione su schermo (4:3)</PresentationFormat>
  <Paragraphs>52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Tu sei mio figlio   Cosa significa essere genitori e figli nella famiglia contemporanea. </vt:lpstr>
      <vt:lpstr>Diapositiva 2</vt:lpstr>
      <vt:lpstr>Cos’è la famiglia?</vt:lpstr>
      <vt:lpstr>Funzioni Familiari</vt:lpstr>
      <vt:lpstr>Freud dava 2 notizie ai genitori:</vt:lpstr>
      <vt:lpstr>Diapositiva 6</vt:lpstr>
      <vt:lpstr>Diapositiva 7</vt:lpstr>
      <vt:lpstr>Diapositiva 8</vt:lpstr>
      <vt:lpstr>Diapositiva 9</vt:lpstr>
      <vt:lpstr>Cosa succede dalla parte del figlio?</vt:lpstr>
      <vt:lpstr>Alienazione </vt:lpstr>
      <vt:lpstr>Separazione</vt:lpstr>
      <vt:lpstr>Diapositiva 13</vt:lpstr>
      <vt:lpstr>Il sintomo del figlio ha 2 versanti : 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 sei mio figlio   Cosa significa essere genitori e figli nella famiglia contemporanea.</dc:title>
  <dc:creator>qwerty</dc:creator>
  <cp:lastModifiedBy>qwerty</cp:lastModifiedBy>
  <cp:revision>7</cp:revision>
  <dcterms:created xsi:type="dcterms:W3CDTF">2016-02-19T17:47:55Z</dcterms:created>
  <dcterms:modified xsi:type="dcterms:W3CDTF">2016-02-26T11:29:03Z</dcterms:modified>
</cp:coreProperties>
</file>