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537473-8053-4928-8D84-C6588562276C}" type="datetimeFigureOut">
              <a:rPr lang="it-IT" smtClean="0"/>
              <a:pPr/>
              <a:t>17/02/2017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10DA7F-50EB-4EF9-AFF2-52F67F89E0A9}"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3000"/>
            <a:lum/>
          </a:blip>
          <a:srcRect/>
          <a:stretch>
            <a:fillRect l="-4000" r="-4000"/>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537473-8053-4928-8D84-C6588562276C}" type="datetimeFigureOut">
              <a:rPr lang="it-IT" smtClean="0"/>
              <a:pPr/>
              <a:t>17/02/2017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0DA7F-50EB-4EF9-AFF2-52F67F89E0A9}"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roiettiambr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solidFill>
                  <a:srgbClr val="CC0000"/>
                </a:solidFill>
                <a:effectLst>
                  <a:outerShdw blurRad="38100" dist="38100" dir="2700000" algn="tl">
                    <a:srgbClr val="000000">
                      <a:alpha val="43137"/>
                    </a:srgbClr>
                  </a:outerShdw>
                </a:effectLst>
              </a:rPr>
              <a:t>L’amore nell’esperienza umana</a:t>
            </a:r>
            <a:endParaRPr lang="it-IT" dirty="0">
              <a:solidFill>
                <a:srgbClr val="CC000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lstStyle/>
          <a:p>
            <a:r>
              <a:rPr lang="it-IT" i="1" dirty="0" smtClean="0">
                <a:solidFill>
                  <a:srgbClr val="CC0000"/>
                </a:solidFill>
                <a:effectLst>
                  <a:outerShdw blurRad="38100" dist="38100" dir="2700000" algn="tl">
                    <a:srgbClr val="000000">
                      <a:alpha val="43137"/>
                    </a:srgbClr>
                  </a:outerShdw>
                </a:effectLst>
              </a:rPr>
              <a:t>Perché abbiamo bisogno dell’altro?</a:t>
            </a:r>
            <a:endParaRPr lang="it-IT" i="1" dirty="0">
              <a:solidFill>
                <a:srgbClr val="CC0000"/>
              </a:solidFill>
              <a:effectLst>
                <a:outerShdw blurRad="38100" dist="38100" dir="2700000" algn="tl">
                  <a:srgbClr val="000000">
                    <a:alpha val="43137"/>
                  </a:srgbClr>
                </a:outerShdw>
              </a:effectLst>
            </a:endParaRPr>
          </a:p>
        </p:txBody>
      </p:sp>
      <p:sp>
        <p:nvSpPr>
          <p:cNvPr id="5" name="CasellaDiTesto 4"/>
          <p:cNvSpPr txBox="1"/>
          <p:nvPr/>
        </p:nvSpPr>
        <p:spPr>
          <a:xfrm>
            <a:off x="6372200" y="5733256"/>
            <a:ext cx="2366161" cy="646331"/>
          </a:xfrm>
          <a:prstGeom prst="rect">
            <a:avLst/>
          </a:prstGeom>
          <a:noFill/>
        </p:spPr>
        <p:txBody>
          <a:bodyPr wrap="none" rtlCol="0">
            <a:spAutoFit/>
          </a:bodyPr>
          <a:lstStyle/>
          <a:p>
            <a:r>
              <a:rPr lang="it-IT" dirty="0" smtClean="0">
                <a:solidFill>
                  <a:srgbClr val="CC0000"/>
                </a:solidFill>
              </a:rPr>
              <a:t>A cura di:</a:t>
            </a:r>
          </a:p>
          <a:p>
            <a:r>
              <a:rPr lang="it-IT" dirty="0" smtClean="0">
                <a:solidFill>
                  <a:srgbClr val="CC0000"/>
                </a:solidFill>
              </a:rPr>
              <a:t>Dott.ssa Ambra Proietti</a:t>
            </a:r>
            <a:endParaRPr lang="it-IT" dirty="0">
              <a:solidFill>
                <a:srgbClr val="CC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C0000"/>
                </a:solidFill>
              </a:rPr>
              <a:t>Perché ricerchiamo l’altro?</a:t>
            </a:r>
            <a:endParaRPr lang="it-IT" dirty="0">
              <a:solidFill>
                <a:srgbClr val="CC0000"/>
              </a:solidFill>
            </a:endParaRPr>
          </a:p>
        </p:txBody>
      </p:sp>
      <p:sp>
        <p:nvSpPr>
          <p:cNvPr id="3" name="Segnaposto contenuto 2"/>
          <p:cNvSpPr>
            <a:spLocks noGrp="1"/>
          </p:cNvSpPr>
          <p:nvPr>
            <p:ph idx="1"/>
          </p:nvPr>
        </p:nvSpPr>
        <p:spPr>
          <a:xfrm>
            <a:off x="179512" y="1600200"/>
            <a:ext cx="8784976" cy="4997152"/>
          </a:xfrm>
        </p:spPr>
        <p:txBody>
          <a:bodyPr>
            <a:normAutofit fontScale="77500" lnSpcReduction="20000"/>
          </a:bodyPr>
          <a:lstStyle/>
          <a:p>
            <a:r>
              <a:rPr lang="it-IT" dirty="0"/>
              <a:t>1. Non possiamo non essere nel legame. Nasciamo da un legame, da un’unione, esistiamo per il desiderio di altri, ci costituiamo sui loro sogni di desideri non realizzati. Ciò che ci lega è sia un attaccamento somatico,sessuale che un attaccamento </a:t>
            </a:r>
            <a:r>
              <a:rPr lang="it-IT" dirty="0" err="1"/>
              <a:t>fantasmatico</a:t>
            </a:r>
            <a:r>
              <a:rPr lang="it-IT" dirty="0"/>
              <a:t>, onirico.</a:t>
            </a:r>
          </a:p>
          <a:p>
            <a:r>
              <a:rPr lang="it-IT" dirty="0"/>
              <a:t>2. L’immaturità biologica alla nascita, il malessere originario che l’accompagna istaurano nella psiche il marchio strutturale della mancanza e della dipendenza dall’oggetto. Ciò che porta a legarci sarebbe quindi la conseguenza dell’esperienza di soddisfacimento del legame che trova appoggio sul corpo (accordo, cordone, accordatura).</a:t>
            </a:r>
          </a:p>
          <a:p>
            <a:r>
              <a:rPr lang="it-IT" dirty="0"/>
              <a:t>3. Ci leghiamo per ritrovare o inventare l’esperienza del piacere dell’intesa onirica, del mutuo sostegno nel contenitore comune, negli ideali condivisi; per rinnovare il piacere della condivisione dei fantasmi,delle idee, dei pensieri.</a:t>
            </a:r>
          </a:p>
          <a:p>
            <a:pPr>
              <a:buNone/>
            </a:pP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251520" y="260648"/>
            <a:ext cx="8712968" cy="6264696"/>
          </a:xfrm>
        </p:spPr>
        <p:txBody>
          <a:bodyPr>
            <a:normAutofit/>
          </a:bodyPr>
          <a:lstStyle/>
          <a:p>
            <a:r>
              <a:rPr lang="it-IT" sz="2500" dirty="0"/>
              <a:t>4. Ci leghiamo per non separarci. Il legame è una difesa contro la separazione, mantenere l’illusione dell’unità, della completezza narcisistica tra l’Io e l’oggetto, quale elemento complementare.</a:t>
            </a:r>
          </a:p>
          <a:p>
            <a:r>
              <a:rPr lang="it-IT" sz="2500" dirty="0"/>
              <a:t>5. Ci leghiamo per assicurare ai nostri sintomi una difesa a livello </a:t>
            </a:r>
            <a:r>
              <a:rPr lang="it-IT" sz="2500" dirty="0" err="1"/>
              <a:t>metaindividuale</a:t>
            </a:r>
            <a:r>
              <a:rPr lang="it-IT" sz="2500" dirty="0"/>
              <a:t>: per questo le alleanze inconsce sono ineluttabili nel legarci gli uni agli altri: assicurano contemporaneamente rimozione, negazione e rifiuto, necessari a mantenere i soggetti nel legame e lo stesso legame</a:t>
            </a:r>
            <a:r>
              <a:rPr lang="it-IT" sz="2500" dirty="0" smtClean="0"/>
              <a:t>.</a:t>
            </a:r>
          </a:p>
          <a:p>
            <a:r>
              <a:rPr lang="it-IT" sz="2500" dirty="0"/>
              <a:t>6. Ci leghiamo e teniamo al legame che ci unisce gli uni agli altri per assicurare la trasmissione della vita psichica tra le generazioni.</a:t>
            </a:r>
          </a:p>
          <a:p>
            <a:endParaRPr lang="it-IT" sz="2600" dirty="0"/>
          </a:p>
          <a:p>
            <a:pPr>
              <a:buNone/>
            </a:pP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179512" y="260648"/>
            <a:ext cx="8712968" cy="6336704"/>
          </a:xfrm>
        </p:spPr>
        <p:txBody>
          <a:bodyPr>
            <a:normAutofit fontScale="70000" lnSpcReduction="20000"/>
          </a:bodyPr>
          <a:lstStyle/>
          <a:p>
            <a:pPr>
              <a:buNone/>
            </a:pPr>
            <a:r>
              <a:rPr lang="it-IT" sz="3400" b="1" i="1" dirty="0" smtClean="0"/>
              <a:t>Amo a te significa «osservo nei tuoi confronti un rapporto di in-direzione». Non ti sottometto, né ti consumo. Ti rispetto.</a:t>
            </a:r>
          </a:p>
          <a:p>
            <a:pPr>
              <a:buNone/>
            </a:pPr>
            <a:r>
              <a:rPr lang="it-IT" sz="3400" b="1" i="1" dirty="0" smtClean="0"/>
              <a:t>L’a impedisce il rapporto di transitività, in cui l’altro perderebbe la sua irriducibilità, e la reciprocità non sarebbe possibile.</a:t>
            </a:r>
          </a:p>
          <a:p>
            <a:pPr>
              <a:buNone/>
            </a:pPr>
            <a:r>
              <a:rPr lang="it-IT" sz="3400" b="1" i="1" dirty="0" smtClean="0"/>
              <a:t> L’a mantiene l’intransitività tra le persone, l’interpellanza, la parola o il dono interpersonali: parlo a te, domando a te, do a te. </a:t>
            </a:r>
          </a:p>
          <a:p>
            <a:pPr>
              <a:buNone/>
            </a:pPr>
            <a:r>
              <a:rPr lang="it-IT" sz="3400" b="1" i="1" dirty="0" smtClean="0"/>
              <a:t>L’a è il segno della non immediatezza, della mediazione tra di </a:t>
            </a:r>
            <a:r>
              <a:rPr lang="it-IT" sz="3400" b="1" i="1" dirty="0" err="1" smtClean="0"/>
              <a:t>noi…</a:t>
            </a:r>
            <a:r>
              <a:rPr lang="it-IT" sz="3400" b="1" i="1" dirty="0" smtClean="0"/>
              <a:t> l’a te passa attraverso il respiro che cerca di farsi parole. Senza appropriazione, senza possesso né perdita di identità, nel rispetto di una distanza. A te altro uomo. Tra noi questo a, intenzione senza oggetto, culla dell’essere. </a:t>
            </a:r>
            <a:endParaRPr lang="it-IT" sz="3400" b="1" i="1" dirty="0"/>
          </a:p>
          <a:p>
            <a:pPr>
              <a:buNone/>
            </a:pPr>
            <a:r>
              <a:rPr lang="it-IT" sz="3400" b="1" i="1" dirty="0" smtClean="0"/>
              <a:t>Amare a te, e, in questa a, disporre un luogo di pensiero, di pensare a te, a me, a noi, a ciò che ci riunisce e ci allontana, all’intervallo che ci permette di divenire, alla distanza necessaria per l’incontro, per la transustanziazione dell’energia, per l’opera.”</a:t>
            </a:r>
          </a:p>
          <a:p>
            <a:endParaRPr lang="it-IT" b="1" i="1" dirty="0" smtClean="0"/>
          </a:p>
          <a:p>
            <a:pPr algn="r">
              <a:buNone/>
            </a:pPr>
            <a:r>
              <a:rPr lang="it-IT" i="1" dirty="0" smtClean="0"/>
              <a:t>                                                                 </a:t>
            </a:r>
            <a:r>
              <a:rPr lang="it-IT" b="1" dirty="0" smtClean="0"/>
              <a:t>L. </a:t>
            </a:r>
            <a:r>
              <a:rPr lang="it-IT" b="1" dirty="0" err="1" smtClean="0"/>
              <a:t>Irigaray</a:t>
            </a:r>
            <a:endParaRPr lang="it-IT" b="1" dirty="0" smtClean="0"/>
          </a:p>
          <a:p>
            <a:endParaRPr lang="it-IT"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1600200"/>
            <a:ext cx="8507288" cy="4997152"/>
          </a:xfrm>
        </p:spPr>
        <p:txBody>
          <a:bodyPr>
            <a:normAutofit fontScale="92500" lnSpcReduction="20000"/>
          </a:bodyPr>
          <a:lstStyle/>
          <a:p>
            <a:pPr algn="ctr">
              <a:buNone/>
            </a:pPr>
            <a:endParaRPr lang="it-IT" sz="4400" dirty="0" smtClean="0">
              <a:solidFill>
                <a:srgbClr val="CC0000"/>
              </a:solidFill>
              <a:effectLst>
                <a:outerShdw blurRad="38100" dist="38100" dir="2700000" algn="tl">
                  <a:srgbClr val="000000">
                    <a:alpha val="43137"/>
                  </a:srgbClr>
                </a:outerShdw>
              </a:effectLst>
            </a:endParaRPr>
          </a:p>
          <a:p>
            <a:pPr algn="ctr">
              <a:buNone/>
            </a:pPr>
            <a:r>
              <a:rPr lang="it-IT" sz="4800" dirty="0" smtClean="0">
                <a:solidFill>
                  <a:srgbClr val="CC0000"/>
                </a:solidFill>
                <a:effectLst>
                  <a:outerShdw blurRad="38100" dist="38100" dir="2700000" algn="tl">
                    <a:srgbClr val="000000">
                      <a:alpha val="43137"/>
                    </a:srgbClr>
                  </a:outerShdw>
                </a:effectLst>
              </a:rPr>
              <a:t>GRAZIE PER L’ATTENZIONE !!!!</a:t>
            </a:r>
          </a:p>
          <a:p>
            <a:pPr algn="r">
              <a:buNone/>
            </a:pPr>
            <a:endParaRPr lang="it-IT" sz="2400" dirty="0" smtClean="0">
              <a:solidFill>
                <a:srgbClr val="CC0000"/>
              </a:solidFill>
            </a:endParaRPr>
          </a:p>
          <a:p>
            <a:pPr algn="r">
              <a:buNone/>
            </a:pPr>
            <a:endParaRPr lang="it-IT" sz="2400" dirty="0">
              <a:solidFill>
                <a:srgbClr val="CC0000"/>
              </a:solidFill>
            </a:endParaRPr>
          </a:p>
          <a:p>
            <a:pPr algn="r">
              <a:buNone/>
            </a:pPr>
            <a:endParaRPr lang="it-IT" sz="2400" dirty="0" smtClean="0">
              <a:solidFill>
                <a:srgbClr val="CC0000"/>
              </a:solidFill>
            </a:endParaRPr>
          </a:p>
          <a:p>
            <a:pPr algn="r">
              <a:buNone/>
            </a:pPr>
            <a:endParaRPr lang="it-IT" sz="2400" dirty="0">
              <a:solidFill>
                <a:srgbClr val="CC0000"/>
              </a:solidFill>
            </a:endParaRPr>
          </a:p>
          <a:p>
            <a:pPr algn="r">
              <a:buNone/>
            </a:pPr>
            <a:endParaRPr lang="it-IT" sz="2000" dirty="0" smtClean="0">
              <a:solidFill>
                <a:srgbClr val="CC0000"/>
              </a:solidFill>
            </a:endParaRPr>
          </a:p>
          <a:p>
            <a:pPr algn="r">
              <a:buNone/>
            </a:pPr>
            <a:endParaRPr lang="it-IT" sz="2000" dirty="0">
              <a:solidFill>
                <a:srgbClr val="CC0000"/>
              </a:solidFill>
            </a:endParaRPr>
          </a:p>
          <a:p>
            <a:pPr algn="r">
              <a:buNone/>
            </a:pPr>
            <a:endParaRPr lang="it-IT" sz="2000" dirty="0" smtClean="0">
              <a:solidFill>
                <a:srgbClr val="CC0000"/>
              </a:solidFill>
            </a:endParaRPr>
          </a:p>
          <a:p>
            <a:pPr algn="r">
              <a:buNone/>
            </a:pPr>
            <a:r>
              <a:rPr lang="it-IT" sz="2000" dirty="0" smtClean="0">
                <a:solidFill>
                  <a:srgbClr val="CC0000"/>
                </a:solidFill>
              </a:rPr>
              <a:t>Dott.ssa Ambra Proietti</a:t>
            </a:r>
          </a:p>
          <a:p>
            <a:pPr algn="r">
              <a:buNone/>
            </a:pPr>
            <a:r>
              <a:rPr lang="it-IT" sz="2000" dirty="0" smtClean="0">
                <a:solidFill>
                  <a:srgbClr val="CC0000"/>
                </a:solidFill>
              </a:rPr>
              <a:t>Psicologa</a:t>
            </a:r>
          </a:p>
          <a:p>
            <a:pPr algn="r">
              <a:buNone/>
            </a:pPr>
            <a:r>
              <a:rPr lang="it-IT" sz="2000" dirty="0" smtClean="0">
                <a:solidFill>
                  <a:srgbClr val="CC0000"/>
                </a:solidFill>
                <a:hlinkClick r:id="rId2"/>
              </a:rPr>
              <a:t>proiettiambra@gmail.com</a:t>
            </a:r>
            <a:endParaRPr lang="it-IT" sz="2000" dirty="0" smtClean="0">
              <a:solidFill>
                <a:srgbClr val="CC0000"/>
              </a:solidFill>
            </a:endParaRPr>
          </a:p>
          <a:p>
            <a:pPr algn="r">
              <a:buNone/>
            </a:pPr>
            <a:r>
              <a:rPr lang="it-IT" sz="2000" dirty="0" smtClean="0">
                <a:solidFill>
                  <a:srgbClr val="CC0000"/>
                </a:solidFill>
              </a:rPr>
              <a:t>3338701452</a:t>
            </a:r>
            <a:endParaRPr lang="it-IT" sz="2000" dirty="0">
              <a:solidFill>
                <a:srgbClr val="CC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CC0000"/>
                </a:solidFill>
              </a:rPr>
              <a:t>I miti sull’amore</a:t>
            </a:r>
            <a:endParaRPr lang="it-IT" b="1" dirty="0">
              <a:solidFill>
                <a:srgbClr val="CC0000"/>
              </a:solidFill>
            </a:endParaRPr>
          </a:p>
        </p:txBody>
      </p:sp>
      <p:sp>
        <p:nvSpPr>
          <p:cNvPr id="3" name="Segnaposto contenuto 2"/>
          <p:cNvSpPr>
            <a:spLocks noGrp="1"/>
          </p:cNvSpPr>
          <p:nvPr>
            <p:ph idx="1"/>
          </p:nvPr>
        </p:nvSpPr>
        <p:spPr/>
        <p:txBody>
          <a:bodyPr/>
          <a:lstStyle/>
          <a:p>
            <a:pPr>
              <a:buNone/>
            </a:pPr>
            <a:r>
              <a:rPr lang="it-IT" i="1" dirty="0"/>
              <a:t>Platone racconta che Amore venne concepito durante il </a:t>
            </a:r>
            <a:r>
              <a:rPr lang="it-IT" i="1" dirty="0" smtClean="0"/>
              <a:t>banchetto </a:t>
            </a:r>
            <a:r>
              <a:rPr lang="it-IT" i="1" dirty="0"/>
              <a:t>per la nascita </a:t>
            </a:r>
            <a:r>
              <a:rPr lang="it-IT" dirty="0" smtClean="0"/>
              <a:t>di</a:t>
            </a:r>
            <a:r>
              <a:rPr lang="it-IT" dirty="0"/>
              <a:t> </a:t>
            </a:r>
            <a:r>
              <a:rPr lang="it-IT" i="1" dirty="0" smtClean="0"/>
              <a:t>Afrodite</a:t>
            </a:r>
            <a:r>
              <a:rPr lang="it-IT" i="1" u="sng" dirty="0" smtClean="0"/>
              <a:t> </a:t>
            </a:r>
            <a:r>
              <a:rPr lang="it-IT" i="1" dirty="0"/>
              <a:t>grazie all'unione tra </a:t>
            </a:r>
            <a:r>
              <a:rPr lang="it-IT" i="1" dirty="0" err="1" smtClean="0"/>
              <a:t>Poros</a:t>
            </a:r>
            <a:r>
              <a:rPr lang="it-IT" i="1" dirty="0" smtClean="0"/>
              <a:t> </a:t>
            </a:r>
            <a:r>
              <a:rPr lang="it-IT" i="1" dirty="0"/>
              <a:t>(Espediente o Ingegno) e </a:t>
            </a:r>
            <a:r>
              <a:rPr lang="it-IT" i="1" dirty="0" err="1" smtClean="0"/>
              <a:t>Penia</a:t>
            </a:r>
            <a:r>
              <a:rPr lang="it-IT" i="1" dirty="0" smtClean="0"/>
              <a:t> (Povertà</a:t>
            </a:r>
            <a:r>
              <a:rPr lang="it-IT" i="1"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dirty="0"/>
              <a:t>“</a:t>
            </a:r>
            <a:r>
              <a:rPr lang="it-IT" b="1" dirty="0"/>
              <a:t>L’uomo sano è colui che sa amare e lavorare. Essere e fare. </a:t>
            </a:r>
            <a:r>
              <a:rPr lang="it-IT" b="1" dirty="0" smtClean="0"/>
              <a:t>“</a:t>
            </a:r>
          </a:p>
          <a:p>
            <a:pPr algn="r">
              <a:buNone/>
            </a:pPr>
            <a:endParaRPr lang="it-IT" dirty="0" smtClean="0"/>
          </a:p>
          <a:p>
            <a:pPr algn="r">
              <a:buNone/>
            </a:pPr>
            <a:r>
              <a:rPr lang="it-IT" dirty="0" smtClean="0"/>
              <a:t>S. Freud</a:t>
            </a:r>
            <a:endParaRPr lang="it-IT" dirty="0"/>
          </a:p>
        </p:txBody>
      </p:sp>
      <p:pic>
        <p:nvPicPr>
          <p:cNvPr id="4" name="Immagine 3" descr="freud_900x600.jpg"/>
          <p:cNvPicPr>
            <a:picLocks noChangeAspect="1"/>
          </p:cNvPicPr>
          <p:nvPr/>
        </p:nvPicPr>
        <p:blipFill>
          <a:blip r:embed="rId2" cstate="print"/>
          <a:stretch>
            <a:fillRect/>
          </a:stretch>
        </p:blipFill>
        <p:spPr>
          <a:xfrm>
            <a:off x="1043608" y="3068960"/>
            <a:ext cx="4474840" cy="310752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C0000"/>
                </a:solidFill>
              </a:rPr>
              <a:t>Le due correnti dell’amore</a:t>
            </a:r>
            <a:endParaRPr lang="it-IT" b="1" dirty="0">
              <a:solidFill>
                <a:srgbClr val="CC0000"/>
              </a:solidFill>
            </a:endParaRPr>
          </a:p>
        </p:txBody>
      </p:sp>
      <p:sp>
        <p:nvSpPr>
          <p:cNvPr id="3" name="Segnaposto contenuto 2"/>
          <p:cNvSpPr>
            <a:spLocks noGrp="1"/>
          </p:cNvSpPr>
          <p:nvPr>
            <p:ph idx="1"/>
          </p:nvPr>
        </p:nvSpPr>
        <p:spPr/>
        <p:txBody>
          <a:bodyPr>
            <a:normAutofit fontScale="92500" lnSpcReduction="20000"/>
          </a:bodyPr>
          <a:lstStyle/>
          <a:p>
            <a:r>
              <a:rPr lang="it-IT" dirty="0" smtClean="0"/>
              <a:t> </a:t>
            </a:r>
            <a:r>
              <a:rPr lang="it-IT" u="sng" dirty="0"/>
              <a:t>la corrente di tenerezza </a:t>
            </a:r>
            <a:r>
              <a:rPr lang="it-IT" dirty="0"/>
              <a:t>che è quella più arcaica e deriva dai primissimi anni dell’infanzia e si rivolge alle persone che si prendono cura del bambino. Fin dall’inizio questa corrente si arricchisce si componenti erotiche alimentate anche dai genitori e da chi si prende cura dl bambino. </a:t>
            </a:r>
            <a:endParaRPr lang="it-IT" dirty="0" smtClean="0"/>
          </a:p>
          <a:p>
            <a:r>
              <a:rPr lang="it-IT" dirty="0" smtClean="0"/>
              <a:t>Durante </a:t>
            </a:r>
            <a:r>
              <a:rPr lang="it-IT" dirty="0"/>
              <a:t>la pubertà a questa prima corrente si aggiunge </a:t>
            </a:r>
            <a:r>
              <a:rPr lang="it-IT" u="sng" dirty="0" smtClean="0"/>
              <a:t>la </a:t>
            </a:r>
            <a:r>
              <a:rPr lang="it-IT" u="sng" dirty="0"/>
              <a:t>corrente sensuale </a:t>
            </a:r>
            <a:r>
              <a:rPr lang="it-IT" u="sng" dirty="0" smtClean="0"/>
              <a:t> </a:t>
            </a:r>
            <a:r>
              <a:rPr lang="it-IT" dirty="0"/>
              <a:t>repressa durante l’infanzia, che porterà il soggetto a staccarsi dalle imago genitoriali e scegliere dei nuovi oggetti da amare. </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CC0000"/>
                </a:solidFill>
              </a:rPr>
              <a:t>La scelta dell’oggetto da amare può essere </a:t>
            </a:r>
            <a:r>
              <a:rPr lang="it-IT" b="1" dirty="0" smtClean="0">
                <a:solidFill>
                  <a:srgbClr val="CC0000"/>
                </a:solidFill>
              </a:rPr>
              <a:t>:</a:t>
            </a:r>
            <a:endParaRPr lang="it-IT" b="1" dirty="0">
              <a:solidFill>
                <a:srgbClr val="CC0000"/>
              </a:solidFill>
            </a:endParaRPr>
          </a:p>
        </p:txBody>
      </p:sp>
      <p:sp>
        <p:nvSpPr>
          <p:cNvPr id="3" name="Segnaposto contenuto 2"/>
          <p:cNvSpPr>
            <a:spLocks noGrp="1"/>
          </p:cNvSpPr>
          <p:nvPr>
            <p:ph idx="1"/>
          </p:nvPr>
        </p:nvSpPr>
        <p:spPr/>
        <p:txBody>
          <a:bodyPr/>
          <a:lstStyle/>
          <a:p>
            <a:pPr>
              <a:buFont typeface="Wingdings" pitchFamily="2" charset="2"/>
              <a:buChar char="v"/>
            </a:pPr>
            <a:r>
              <a:rPr lang="it-IT" dirty="0">
                <a:effectLst>
                  <a:outerShdw blurRad="38100" dist="38100" dir="2700000" algn="tl">
                    <a:srgbClr val="000000">
                      <a:alpha val="43137"/>
                    </a:srgbClr>
                  </a:outerShdw>
                </a:effectLst>
              </a:rPr>
              <a:t>Narcisistica</a:t>
            </a:r>
            <a:r>
              <a:rPr lang="it-IT" dirty="0"/>
              <a:t> quando si ama una persona che presenta qualche somiglianza reale o immaginata con il soggetto che </a:t>
            </a:r>
            <a:r>
              <a:rPr lang="it-IT" dirty="0" smtClean="0"/>
              <a:t>sceglie</a:t>
            </a:r>
          </a:p>
          <a:p>
            <a:pPr>
              <a:buNone/>
            </a:pPr>
            <a:endParaRPr lang="it-IT" dirty="0"/>
          </a:p>
          <a:p>
            <a:pPr>
              <a:buFont typeface="Wingdings" pitchFamily="2" charset="2"/>
              <a:buChar char="v"/>
            </a:pPr>
            <a:r>
              <a:rPr lang="it-IT" dirty="0" smtClean="0">
                <a:effectLst>
                  <a:outerShdw blurRad="38100" dist="38100" dir="2700000" algn="tl">
                    <a:srgbClr val="000000">
                      <a:alpha val="43137"/>
                    </a:srgbClr>
                  </a:outerShdw>
                </a:effectLst>
              </a:rPr>
              <a:t> </a:t>
            </a:r>
            <a:r>
              <a:rPr lang="it-IT" dirty="0" err="1" smtClean="0">
                <a:effectLst>
                  <a:outerShdw blurRad="38100" dist="38100" dir="2700000" algn="tl">
                    <a:srgbClr val="000000">
                      <a:alpha val="43137"/>
                    </a:srgbClr>
                  </a:outerShdw>
                </a:effectLst>
              </a:rPr>
              <a:t>Anaclitica</a:t>
            </a:r>
            <a:r>
              <a:rPr lang="it-IT" dirty="0" smtClean="0">
                <a:effectLst>
                  <a:outerShdw blurRad="38100" dist="38100" dir="2700000" algn="tl">
                    <a:srgbClr val="000000">
                      <a:alpha val="43137"/>
                    </a:srgbClr>
                  </a:outerShdw>
                </a:effectLst>
              </a:rPr>
              <a:t> </a:t>
            </a:r>
            <a:r>
              <a:rPr lang="it-IT" dirty="0"/>
              <a:t>se la scelta è orientata su una persona che assomiglia ai genitori </a:t>
            </a:r>
            <a:r>
              <a:rPr lang="it-IT" dirty="0" smtClean="0"/>
              <a:t>o </a:t>
            </a:r>
            <a:r>
              <a:rPr lang="it-IT" dirty="0"/>
              <a:t>a figure dell’ambiente familiare.</a:t>
            </a:r>
          </a:p>
          <a:p>
            <a:pPr>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C0000"/>
                </a:solidFill>
              </a:rPr>
              <a:t>Che cos’è il desiderio?</a:t>
            </a:r>
            <a:endParaRPr lang="it-IT" b="1" dirty="0">
              <a:solidFill>
                <a:srgbClr val="CC0000"/>
              </a:solidFill>
            </a:endParaRPr>
          </a:p>
        </p:txBody>
      </p:sp>
      <p:sp>
        <p:nvSpPr>
          <p:cNvPr id="3" name="Segnaposto contenuto 2"/>
          <p:cNvSpPr>
            <a:spLocks noGrp="1"/>
          </p:cNvSpPr>
          <p:nvPr>
            <p:ph idx="1"/>
          </p:nvPr>
        </p:nvSpPr>
        <p:spPr/>
        <p:txBody>
          <a:bodyPr>
            <a:normAutofit lnSpcReduction="10000"/>
          </a:bodyPr>
          <a:lstStyle/>
          <a:p>
            <a:pPr>
              <a:buNone/>
            </a:pPr>
            <a:r>
              <a:rPr lang="it-IT" dirty="0" smtClean="0"/>
              <a:t>Il desiderio per </a:t>
            </a:r>
            <a:r>
              <a:rPr lang="it-IT" dirty="0" err="1" smtClean="0"/>
              <a:t>J.Lacan</a:t>
            </a:r>
            <a:r>
              <a:rPr lang="it-IT" dirty="0" smtClean="0"/>
              <a:t> </a:t>
            </a:r>
            <a:r>
              <a:rPr lang="it-IT" dirty="0"/>
              <a:t>si origina da “</a:t>
            </a:r>
            <a:r>
              <a:rPr lang="it-IT" i="1" dirty="0"/>
              <a:t>una mancanza ad essere” </a:t>
            </a:r>
            <a:r>
              <a:rPr lang="it-IT" dirty="0"/>
              <a:t>che fondamentalmente è l’impossibilità per l’individuo di ritrovarsi pienamente in qualcosa. Egli sarà sempre altro rispetto agli </a:t>
            </a:r>
            <a:r>
              <a:rPr lang="it-IT" dirty="0" smtClean="0"/>
              <a:t>oggetti.</a:t>
            </a:r>
          </a:p>
          <a:p>
            <a:pPr>
              <a:buNone/>
            </a:pPr>
            <a:r>
              <a:rPr lang="it-IT" dirty="0"/>
              <a:t>Il desiderio non è desiderio di qualcosa, di un oggetto in particolare, si lega a quest’ultimo ma dobbiamo concepirlo più come una tendenza, una spinta </a:t>
            </a:r>
            <a:r>
              <a:rPr lang="it-IT" dirty="0" err="1" smtClean="0"/>
              <a:t>verso…</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260648"/>
            <a:ext cx="8229600" cy="6336704"/>
          </a:xfrm>
        </p:spPr>
        <p:txBody>
          <a:bodyPr>
            <a:normAutofit lnSpcReduction="10000"/>
          </a:bodyPr>
          <a:lstStyle/>
          <a:p>
            <a:pPr>
              <a:buNone/>
            </a:pPr>
            <a:r>
              <a:rPr lang="it-IT" sz="2900" i="1" dirty="0" smtClean="0"/>
              <a:t>“</a:t>
            </a:r>
            <a:r>
              <a:rPr lang="it-IT" sz="2900" i="1" dirty="0" err="1" smtClean="0"/>
              <a:t>…l</a:t>
            </a:r>
            <a:r>
              <a:rPr lang="it-IT" sz="2900" i="1" dirty="0" smtClean="0"/>
              <a:t>’esperienza </a:t>
            </a:r>
            <a:r>
              <a:rPr lang="it-IT" sz="2900" i="1" dirty="0"/>
              <a:t>di sentirsi superati. Questo significa che ogni volta che si dà esperienza del desiderio «Io» mi sento spossessato dal governo sicuro di me stesso, mi sento portato da una forza che mi oltrepassa, che oltrepassa il potere di governo e di controllo dell’</a:t>
            </a:r>
            <a:r>
              <a:rPr lang="it-IT" sz="2900" i="1" dirty="0" err="1"/>
              <a:t>Io…L</a:t>
            </a:r>
            <a:r>
              <a:rPr lang="it-IT" sz="2900" i="1" dirty="0"/>
              <a:t>’esperienza del desiderio non è dell’Io ma è senza Io. Questo significa che il desiderio non è ciò che rafforza l’identità irrigidendo i suoi confini, non è il cemento dell’identità, ma piuttosto ciò che lo scompagina, la destabilizza, è un fattore di perturbazione dell’identità.”</a:t>
            </a:r>
            <a:endParaRPr lang="it-IT" sz="2900" dirty="0"/>
          </a:p>
          <a:p>
            <a:pPr algn="r">
              <a:buNone/>
            </a:pPr>
            <a:r>
              <a:rPr lang="it-IT" dirty="0"/>
              <a:t> </a:t>
            </a:r>
            <a:r>
              <a:rPr lang="it-IT" dirty="0" smtClean="0"/>
              <a:t>                                                 M. </a:t>
            </a:r>
            <a:r>
              <a:rPr lang="it-IT" dirty="0" err="1" smtClean="0"/>
              <a:t>Recalcati</a:t>
            </a:r>
            <a:r>
              <a:rPr lang="it-IT" dirty="0" smtClean="0"/>
              <a:t> </a:t>
            </a:r>
          </a:p>
          <a:p>
            <a:pPr>
              <a:buNone/>
            </a:pPr>
            <a:r>
              <a:rPr lang="it-IT" dirty="0" smtClean="0"/>
              <a:t>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sz="4000" i="1" dirty="0">
                <a:solidFill>
                  <a:srgbClr val="CC0000"/>
                </a:solidFill>
              </a:rPr>
              <a:t>“ Amare è donare ciò che non si ha”</a:t>
            </a:r>
          </a:p>
          <a:p>
            <a:endParaRPr lang="it-IT" dirty="0" smtClean="0">
              <a:solidFill>
                <a:srgbClr val="CC0000"/>
              </a:solidFill>
            </a:endParaRPr>
          </a:p>
          <a:p>
            <a:pPr algn="r">
              <a:buNone/>
            </a:pPr>
            <a:r>
              <a:rPr lang="it-IT" dirty="0" smtClean="0">
                <a:solidFill>
                  <a:srgbClr val="CC0000"/>
                </a:solidFill>
              </a:rPr>
              <a:t>J. </a:t>
            </a:r>
            <a:r>
              <a:rPr lang="it-IT" dirty="0" err="1" smtClean="0">
                <a:solidFill>
                  <a:srgbClr val="CC0000"/>
                </a:solidFill>
              </a:rPr>
              <a:t>Lacan</a:t>
            </a:r>
            <a:r>
              <a:rPr lang="it-IT" dirty="0" smtClean="0">
                <a:solidFill>
                  <a:srgbClr val="CC0000"/>
                </a:solidFill>
              </a:rPr>
              <a:t> </a:t>
            </a:r>
            <a:endParaRPr lang="it-IT" dirty="0">
              <a:solidFill>
                <a:srgbClr val="CC0000"/>
              </a:solidFill>
            </a:endParaRPr>
          </a:p>
        </p:txBody>
      </p:sp>
      <p:pic>
        <p:nvPicPr>
          <p:cNvPr id="4" name="Immagine 3" descr="lacan.jpg"/>
          <p:cNvPicPr>
            <a:picLocks noChangeAspect="1"/>
          </p:cNvPicPr>
          <p:nvPr/>
        </p:nvPicPr>
        <p:blipFill>
          <a:blip r:embed="rId2" cstate="print"/>
          <a:stretch>
            <a:fillRect/>
          </a:stretch>
        </p:blipFill>
        <p:spPr>
          <a:xfrm>
            <a:off x="539552" y="2852936"/>
            <a:ext cx="4708376" cy="373942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i="1" dirty="0"/>
              <a:t>L’amore è sempre amore per il </a:t>
            </a:r>
            <a:r>
              <a:rPr lang="it-IT" i="1" dirty="0" smtClean="0"/>
              <a:t>nome</a:t>
            </a:r>
            <a:r>
              <a:rPr lang="it-IT" dirty="0" smtClean="0"/>
              <a:t>, amare </a:t>
            </a:r>
            <a:r>
              <a:rPr lang="it-IT" dirty="0"/>
              <a:t>significa accettare l’altro nella sua diversità, non ridurlo a qualcosa di simile a sé, ma amarlo nel sua essere unico e insostituibile, </a:t>
            </a:r>
            <a:r>
              <a:rPr lang="it-IT" dirty="0" smtClean="0"/>
              <a:t>amarlo </a:t>
            </a:r>
            <a:r>
              <a:rPr lang="it-IT" dirty="0"/>
              <a:t>per il suo nome, per ciò che lo rende un essere unico, per la sua singolare irripetibilità.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895</Words>
  <Application>Microsoft Office PowerPoint</Application>
  <PresentationFormat>Presentazione su schermo (4:3)</PresentationFormat>
  <Paragraphs>53</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L’amore nell’esperienza umana</vt:lpstr>
      <vt:lpstr>I miti sull’amore</vt:lpstr>
      <vt:lpstr>Diapositiva 3</vt:lpstr>
      <vt:lpstr>Le due correnti dell’amore</vt:lpstr>
      <vt:lpstr>La scelta dell’oggetto da amare può essere :</vt:lpstr>
      <vt:lpstr>Che cos’è il desiderio?</vt:lpstr>
      <vt:lpstr>Diapositiva 7</vt:lpstr>
      <vt:lpstr>Diapositiva 8</vt:lpstr>
      <vt:lpstr>Diapositiva 9</vt:lpstr>
      <vt:lpstr>Perché ricerchiamo l’altro?</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L’amore nell’esperienza umana</dc:title>
  <dc:creator>qwerty</dc:creator>
  <cp:lastModifiedBy>qwerty</cp:lastModifiedBy>
  <cp:revision>7</cp:revision>
  <dcterms:created xsi:type="dcterms:W3CDTF">2017-02-01T17:34:11Z</dcterms:created>
  <dcterms:modified xsi:type="dcterms:W3CDTF">2017-02-17T13:12:17Z</dcterms:modified>
</cp:coreProperties>
</file>