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0092E8-55DD-4759-B214-E46542297775}" type="datetimeFigureOut">
              <a:rPr lang="it-IT" smtClean="0"/>
              <a:t>27/11/2016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30EB1F-C8A9-4647-9BAA-C13EDBE19CC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i="1" dirty="0" smtClean="0"/>
              <a:t>“Siamo </a:t>
            </a:r>
            <a:r>
              <a:rPr lang="it-IT" i="1" dirty="0" smtClean="0"/>
              <a:t>stanchi di diventare giovani seri,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o contenti per forza, o criminali, o nevrotici: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vogliamo ridere,  essere innocenti, </a:t>
            </a:r>
            <a:r>
              <a:rPr lang="it-IT" i="1" dirty="0" smtClean="0"/>
              <a:t>aspettare qualcosa </a:t>
            </a:r>
            <a:r>
              <a:rPr lang="it-IT" i="1" dirty="0" smtClean="0"/>
              <a:t>dalla vita,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chiedere, ignorare,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Non vogliamo essere subito già così sicuri.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Non vogliamo essere subito già così senza sogni</a:t>
            </a:r>
            <a:r>
              <a:rPr lang="it-IT" i="1" dirty="0" smtClean="0"/>
              <a:t>”.</a:t>
            </a:r>
          </a:p>
          <a:p>
            <a:pPr>
              <a:buNone/>
            </a:pPr>
            <a:endParaRPr lang="it-IT" dirty="0" smtClean="0"/>
          </a:p>
          <a:p>
            <a:pPr algn="r">
              <a:buNone/>
            </a:pPr>
            <a:endParaRPr lang="it-IT" i="1" dirty="0" smtClean="0"/>
          </a:p>
          <a:p>
            <a:pPr algn="r">
              <a:buNone/>
            </a:pPr>
            <a:r>
              <a:rPr lang="it-IT" i="1" dirty="0" smtClean="0"/>
              <a:t>Pier </a:t>
            </a:r>
            <a:r>
              <a:rPr lang="it-IT" i="1" dirty="0" smtClean="0"/>
              <a:t>Paolo Pasolini</a:t>
            </a:r>
            <a:endParaRPr lang="it-IT" dirty="0" smtClean="0"/>
          </a:p>
          <a:p>
            <a:pPr algn="r"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l’</a:t>
            </a:r>
            <a:r>
              <a:rPr lang="it-IT" b="1" dirty="0" err="1" smtClean="0"/>
              <a:t>intellettualizzazione</a:t>
            </a:r>
            <a:r>
              <a:rPr lang="it-IT" b="1" dirty="0" smtClean="0"/>
              <a:t> </a:t>
            </a:r>
            <a:r>
              <a:rPr lang="it-IT" dirty="0" smtClean="0"/>
              <a:t>cioè controllare a livello del pensiero i propri desideri e le proprie pulsioni.</a:t>
            </a:r>
            <a:endParaRPr lang="it-IT" dirty="0"/>
          </a:p>
        </p:txBody>
      </p:sp>
      <p:pic>
        <p:nvPicPr>
          <p:cNvPr id="4" name="Immagine 3" descr="adolescent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80928"/>
            <a:ext cx="302433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la scissione </a:t>
            </a:r>
            <a:r>
              <a:rPr lang="it-IT" dirty="0" smtClean="0"/>
              <a:t>l’adolescente può bruscamente passare da </a:t>
            </a:r>
            <a:r>
              <a:rPr lang="it-IT" dirty="0" smtClean="0"/>
              <a:t>un estremo </a:t>
            </a:r>
            <a:r>
              <a:rPr lang="it-IT" dirty="0" smtClean="0"/>
              <a:t>all’altro, da un’opinione all’altra o da un’ideale ad un altro.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la messa in </a:t>
            </a:r>
            <a:r>
              <a:rPr lang="it-IT" b="1" dirty="0" smtClean="0"/>
              <a:t>atto </a:t>
            </a:r>
            <a:r>
              <a:rPr lang="it-IT" dirty="0" smtClean="0"/>
              <a:t>di comportamenti devianti o pericolosi.</a:t>
            </a:r>
            <a:endParaRPr lang="it-IT" b="1" dirty="0"/>
          </a:p>
        </p:txBody>
      </p:sp>
      <p:pic>
        <p:nvPicPr>
          <p:cNvPr id="4" name="Immagine 3" descr="autolesionis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5796136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6000" b="1" u="sng" dirty="0" smtClean="0"/>
          </a:p>
          <a:p>
            <a:r>
              <a:rPr lang="it-IT" sz="6000" b="1" u="sng" dirty="0" smtClean="0"/>
              <a:t>Grazie per l’attenzione!</a:t>
            </a:r>
          </a:p>
          <a:p>
            <a:pPr>
              <a:buNone/>
            </a:pPr>
            <a:endParaRPr lang="it-IT" sz="6000" b="1" u="sng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92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“… mi è capitato di vedere un giovane adolescente e di pensare tra me: </a:t>
            </a:r>
            <a:r>
              <a:rPr lang="it-IT" dirty="0" smtClean="0">
                <a:latin typeface="Vrinda"/>
                <a:cs typeface="Vrinda"/>
              </a:rPr>
              <a:t>«E’molto strano, non dice quasi niente, ma sta seduto lì con quello stupido sogghigno sul viso» </a:t>
            </a:r>
          </a:p>
          <a:p>
            <a:pPr>
              <a:buNone/>
            </a:pPr>
            <a:r>
              <a:rPr lang="it-IT" dirty="0" smtClean="0">
                <a:latin typeface="Vrinda"/>
                <a:cs typeface="Vrinda"/>
              </a:rPr>
              <a:t>Non riuscivo a capire chi mi facesse venire in mente. </a:t>
            </a:r>
          </a:p>
          <a:p>
            <a:pPr>
              <a:buNone/>
            </a:pPr>
            <a:r>
              <a:rPr lang="it-IT" dirty="0" smtClean="0">
                <a:latin typeface="Vrinda"/>
                <a:cs typeface="Vrinda"/>
              </a:rPr>
              <a:t>La mattina dopo mentre mi facevo la barba, l’ho visto nello specchio, ecco perché mi era così familiare. </a:t>
            </a:r>
          </a:p>
          <a:p>
            <a:pPr>
              <a:buNone/>
            </a:pPr>
            <a:r>
              <a:rPr lang="it-IT" dirty="0" smtClean="0">
                <a:latin typeface="Vrinda"/>
                <a:cs typeface="Vrinda"/>
              </a:rPr>
              <a:t>Si supponeva che questo giovanotto fosse un adolescente, non si supponeva che fosse l’analista, non si supponeva che aveva qualcosa da insegnarmi.</a:t>
            </a:r>
          </a:p>
          <a:p>
            <a:pPr>
              <a:buNone/>
            </a:pPr>
            <a:r>
              <a:rPr lang="it-IT" dirty="0" smtClean="0">
                <a:latin typeface="Vrinda"/>
                <a:cs typeface="Vrinda"/>
              </a:rPr>
              <a:t>Si supponeva che io lo analizzassi.</a:t>
            </a:r>
          </a:p>
          <a:p>
            <a:pPr>
              <a:buNone/>
            </a:pPr>
            <a:r>
              <a:rPr lang="it-IT" dirty="0" smtClean="0">
                <a:latin typeface="Vrinda"/>
                <a:cs typeface="Vrinda"/>
              </a:rPr>
              <a:t>Ma di fatti reggeva uno specchio in cui io potei vedere la mia faccia, però non la riconobbi. “</a:t>
            </a:r>
          </a:p>
          <a:p>
            <a:pPr algn="r">
              <a:buNone/>
            </a:pPr>
            <a:r>
              <a:rPr lang="it-IT" dirty="0" smtClean="0">
                <a:latin typeface="Vrinda"/>
                <a:cs typeface="Vrinda"/>
              </a:rPr>
              <a:t>W. </a:t>
            </a:r>
            <a:r>
              <a:rPr lang="it-IT" dirty="0" err="1" smtClean="0">
                <a:latin typeface="Vrinda"/>
                <a:cs typeface="Vrinda"/>
              </a:rPr>
              <a:t>Bion</a:t>
            </a:r>
            <a:r>
              <a:rPr lang="it-IT" dirty="0" smtClean="0">
                <a:latin typeface="Vrinda"/>
                <a:cs typeface="Vrinda"/>
              </a:rPr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58200" cy="1222375"/>
          </a:xfrm>
        </p:spPr>
        <p:txBody>
          <a:bodyPr/>
          <a:lstStyle/>
          <a:p>
            <a:r>
              <a:rPr lang="it-IT" dirty="0" smtClean="0"/>
              <a:t>“Noi siamo infinito!”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458200" cy="914400"/>
          </a:xfrm>
        </p:spPr>
        <p:txBody>
          <a:bodyPr/>
          <a:lstStyle/>
          <a:p>
            <a:r>
              <a:rPr lang="it-IT" dirty="0" smtClean="0"/>
              <a:t>Viaggio attraverso l’Adolescenza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12160" y="537321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A cura della </a:t>
            </a:r>
          </a:p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Dott.ssa Ambra Proietti</a:t>
            </a:r>
          </a:p>
          <a:p>
            <a:r>
              <a:rPr lang="it-IT" b="1" i="1" dirty="0" smtClean="0">
                <a:solidFill>
                  <a:schemeClr val="bg2">
                    <a:lumMod val="50000"/>
                  </a:schemeClr>
                </a:solidFill>
              </a:rPr>
              <a:t>Psicologa clinica</a:t>
            </a:r>
            <a:endParaRPr lang="it-IT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1412776"/>
          </a:xfrm>
        </p:spPr>
        <p:txBody>
          <a:bodyPr>
            <a:noAutofit/>
          </a:bodyPr>
          <a:lstStyle/>
          <a:p>
            <a:r>
              <a:rPr lang="it-IT" sz="2400" b="1" cap="none" dirty="0" smtClean="0"/>
              <a:t>L</a:t>
            </a:r>
            <a:r>
              <a:rPr lang="it-IT" sz="2400" b="1" cap="none" dirty="0" smtClean="0"/>
              <a:t>’adolescente è abitato più di tutti gli altri dalla mancanza : diviso dall’infanzia che sta per perdere e la vita adulta che gli sta di fronte come una terra </a:t>
            </a:r>
            <a:r>
              <a:rPr lang="it-IT" sz="2400" b="1" cap="none" dirty="0" err="1" smtClean="0"/>
              <a:t>sconosciuta…</a:t>
            </a:r>
            <a:endParaRPr lang="it-IT" sz="2400" b="1" cap="none" dirty="0"/>
          </a:p>
        </p:txBody>
      </p:sp>
      <p:pic>
        <p:nvPicPr>
          <p:cNvPr id="4" name="Segnaposto contenuto 3" descr="passarella-giun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600440"/>
            <a:ext cx="8568952" cy="506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19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b="1" dirty="0" smtClean="0"/>
              <a:t>rimaneggiamenti psichici </a:t>
            </a:r>
            <a:r>
              <a:rPr lang="it-IT" b="1" dirty="0" smtClean="0"/>
              <a:t>che </a:t>
            </a:r>
            <a:r>
              <a:rPr lang="it-IT" b="1" dirty="0" smtClean="0"/>
              <a:t>l’adolescente </a:t>
            </a:r>
            <a:r>
              <a:rPr lang="it-IT" b="1" dirty="0" smtClean="0"/>
              <a:t>si troverà a compiere </a:t>
            </a:r>
            <a:r>
              <a:rPr lang="it-IT" b="1" dirty="0" smtClean="0"/>
              <a:t>sono: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2204864"/>
            <a:ext cx="8515672" cy="4104456"/>
          </a:xfrm>
        </p:spPr>
        <p:txBody>
          <a:bodyPr/>
          <a:lstStyle/>
          <a:p>
            <a:pPr lvl="0"/>
            <a:r>
              <a:rPr lang="it-IT" u="sng" dirty="0" smtClean="0"/>
              <a:t>Una modificazione del </a:t>
            </a:r>
            <a:endParaRPr lang="it-IT" u="sng" dirty="0" smtClean="0"/>
          </a:p>
          <a:p>
            <a:pPr lvl="0">
              <a:buNone/>
            </a:pPr>
            <a:r>
              <a:rPr lang="it-IT" u="sng" dirty="0" smtClean="0"/>
              <a:t>corpo </a:t>
            </a:r>
            <a:r>
              <a:rPr lang="it-IT" u="sng" dirty="0" smtClean="0"/>
              <a:t>con l’avvento dei </a:t>
            </a:r>
            <a:endParaRPr lang="it-IT" u="sng" dirty="0" smtClean="0"/>
          </a:p>
          <a:p>
            <a:pPr lvl="0">
              <a:buNone/>
            </a:pPr>
            <a:r>
              <a:rPr lang="it-IT" u="sng" dirty="0" smtClean="0"/>
              <a:t>caratteri </a:t>
            </a:r>
            <a:r>
              <a:rPr lang="it-IT" u="sng" dirty="0" smtClean="0"/>
              <a:t>sessuali </a:t>
            </a:r>
            <a:endParaRPr lang="it-IT" u="sng" dirty="0" smtClean="0"/>
          </a:p>
          <a:p>
            <a:pPr lvl="0">
              <a:buNone/>
            </a:pPr>
            <a:r>
              <a:rPr lang="it-IT" u="sng" dirty="0" smtClean="0"/>
              <a:t>secondari </a:t>
            </a:r>
            <a:r>
              <a:rPr lang="it-IT" u="sng" dirty="0" smtClean="0"/>
              <a:t>e un </a:t>
            </a:r>
            <a:r>
              <a:rPr lang="it-IT" u="sng" dirty="0" smtClean="0"/>
              <a:t>eccesso</a:t>
            </a:r>
          </a:p>
          <a:p>
            <a:pPr lvl="0">
              <a:buNone/>
            </a:pPr>
            <a:r>
              <a:rPr lang="it-IT" u="sng" dirty="0" smtClean="0"/>
              <a:t> </a:t>
            </a:r>
            <a:r>
              <a:rPr lang="it-IT" u="sng" dirty="0" smtClean="0"/>
              <a:t>pulsionale  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" name="Immagine 3" descr="Puberty and adolescenc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16832"/>
            <a:ext cx="367240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u="sng" dirty="0" smtClean="0"/>
              <a:t>Lavoro di lutto della propria identità di bambino per assumere un’identità </a:t>
            </a:r>
            <a:r>
              <a:rPr lang="it-IT" u="sng" dirty="0" smtClean="0"/>
              <a:t>adulta</a:t>
            </a:r>
          </a:p>
          <a:p>
            <a:pPr lvl="0"/>
            <a:endParaRPr lang="it-IT" u="sng" dirty="0" smtClean="0"/>
          </a:p>
          <a:p>
            <a:pPr lvl="0">
              <a:buNone/>
            </a:pPr>
            <a:r>
              <a:rPr lang="it-IT" dirty="0" smtClean="0"/>
              <a:t>“ </a:t>
            </a:r>
            <a:r>
              <a:rPr lang="it-IT" sz="4400" i="1" dirty="0" smtClean="0">
                <a:solidFill>
                  <a:schemeClr val="accent6">
                    <a:lumMod val="75000"/>
                  </a:schemeClr>
                </a:solidFill>
              </a:rPr>
              <a:t>Crescere è per natura un atto aggressivo”</a:t>
            </a:r>
          </a:p>
          <a:p>
            <a:pPr lvl="0" algn="r">
              <a:buNone/>
            </a:pPr>
            <a:endParaRPr lang="it-IT" dirty="0" smtClean="0"/>
          </a:p>
          <a:p>
            <a:pPr lvl="0" algn="r"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D.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Winnicott</a:t>
            </a:r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u="sng" dirty="0" smtClean="0"/>
              <a:t>L’adesione ad un gruppo 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17_ragaz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6705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gruppo E’: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un’identificazione;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una protezione tanto dagli adulti che da se </a:t>
            </a:r>
            <a:r>
              <a:rPr lang="it-IT" dirty="0" smtClean="0"/>
              <a:t>stesso, ma soprattutto </a:t>
            </a:r>
            <a:r>
              <a:rPr lang="it-IT" dirty="0" smtClean="0"/>
              <a:t>dalla propria </a:t>
            </a:r>
            <a:r>
              <a:rPr lang="it-IT" dirty="0" smtClean="0"/>
              <a:t>sessualità;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Un’esaltazione: potenza e forza della banda contrapposte alla debolezza del singolo </a:t>
            </a:r>
            <a:r>
              <a:rPr lang="it-IT" dirty="0" smtClean="0"/>
              <a:t>individuo;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 ruolo </a:t>
            </a:r>
            <a:r>
              <a:rPr lang="it-IT" dirty="0" smtClean="0"/>
              <a:t>sociale.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Quali sono le difese che l’adolescente può </a:t>
            </a:r>
            <a:r>
              <a:rPr lang="it-IT" dirty="0" smtClean="0"/>
              <a:t>adottare?</a:t>
            </a:r>
            <a:endParaRPr lang="it-IT" dirty="0"/>
          </a:p>
        </p:txBody>
      </p:sp>
      <p:pic>
        <p:nvPicPr>
          <p:cNvPr id="4" name="Segnaposto contenuto 3" descr="Adolescente-indeci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3645024"/>
            <a:ext cx="5544616" cy="301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377</Words>
  <Application>Microsoft Office PowerPoint</Application>
  <PresentationFormat>Presentazione su schermo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Terra</vt:lpstr>
      <vt:lpstr>Diapositiva 1</vt:lpstr>
      <vt:lpstr>Diapositiva 2</vt:lpstr>
      <vt:lpstr>“Noi siamo infinito!”</vt:lpstr>
      <vt:lpstr>L’adolescente è abitato più di tutti gli altri dalla mancanza : diviso dall’infanzia che sta per perdere e la vita adulta che gli sta di fronte come una terra sconosciuta…</vt:lpstr>
      <vt:lpstr> rimaneggiamenti psichici che l’adolescente si troverà a compiere sono: </vt:lpstr>
      <vt:lpstr>Diapositiva 6</vt:lpstr>
      <vt:lpstr>Diapositiva 7</vt:lpstr>
      <vt:lpstr>Il gruppo E’: </vt:lpstr>
      <vt:lpstr>Quali sono le difese che l’adolescente può adottare?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“Noi siamo infinito!”</dc:title>
  <dc:creator>qwerty</dc:creator>
  <cp:lastModifiedBy>qwerty</cp:lastModifiedBy>
  <cp:revision>5</cp:revision>
  <dcterms:created xsi:type="dcterms:W3CDTF">2016-11-27T13:57:03Z</dcterms:created>
  <dcterms:modified xsi:type="dcterms:W3CDTF">2016-11-27T14:40:01Z</dcterms:modified>
</cp:coreProperties>
</file>